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361" r:id="rId11"/>
    <p:sldId id="362" r:id="rId12"/>
    <p:sldId id="363" r:id="rId13"/>
    <p:sldId id="364" r:id="rId14"/>
    <p:sldId id="365" r:id="rId15"/>
    <p:sldId id="366" r:id="rId16"/>
    <p:sldId id="367" r:id="rId17"/>
    <p:sldId id="368" r:id="rId18"/>
    <p:sldId id="369" r:id="rId19"/>
    <p:sldId id="370" r:id="rId20"/>
    <p:sldId id="3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40"/>
    <p:restoredTop sz="85370"/>
  </p:normalViewPr>
  <p:slideViewPr>
    <p:cSldViewPr snapToGrid="0" snapToObjects="1">
      <p:cViewPr varScale="1">
        <p:scale>
          <a:sx n="83" d="100"/>
          <a:sy n="83" d="100"/>
        </p:scale>
        <p:origin x="200" y="4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6D1F4-2FAF-884A-8FD1-E97AE9CBF8FA}" type="datetimeFigureOut">
              <a:rPr lang="en-US" smtClean="0"/>
              <a:t>12/28/18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4E560-F360-8440-B4C5-80639C2C1A9A}" type="slidenum">
              <a:rPr lang="en-US" smtClean="0"/>
              <a:t>‹#›</a:t>
            </a:fld>
            <a:endParaRPr lang="en-US"/>
          </a:p>
        </p:txBody>
      </p:sp>
    </p:spTree>
    <p:extLst>
      <p:ext uri="{BB962C8B-B14F-4D97-AF65-F5344CB8AC3E}">
        <p14:creationId xmlns:p14="http://schemas.microsoft.com/office/powerpoint/2010/main" val="64346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minimum effective concentration</a:t>
            </a:r>
            <a:r>
              <a:rPr lang="en-US" sz="1200" i="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minimum toxic concentration</a:t>
            </a:r>
            <a:r>
              <a:rPr lang="en-US" sz="1200" i="0" kern="1200" dirty="0" smtClean="0">
                <a:solidFill>
                  <a:schemeClr val="tx1"/>
                </a:solidFill>
                <a:latin typeface="+mn-lt"/>
                <a:ea typeface="+mn-ea"/>
                <a:cs typeface="+mn-cs"/>
              </a:rPr>
              <a:t> of drug</a:t>
            </a:r>
          </a:p>
          <a:p>
            <a:r>
              <a:rPr lang="en-US" sz="1200" kern="1200" dirty="0" smtClean="0">
                <a:solidFill>
                  <a:schemeClr val="tx1"/>
                </a:solidFill>
                <a:latin typeface="+mn-lt"/>
                <a:ea typeface="+mn-ea"/>
                <a:cs typeface="+mn-cs"/>
              </a:rPr>
              <a:t>MEC reflects the minimum concentration of drug needed at the receptors to produce the desired pharmacologic effect.</a:t>
            </a:r>
          </a:p>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onset time</a:t>
            </a:r>
            <a:r>
              <a:rPr lang="en-US" sz="1200" i="0" kern="1200" dirty="0" smtClean="0">
                <a:solidFill>
                  <a:schemeClr val="tx1"/>
                </a:solidFill>
                <a:latin typeface="+mn-lt"/>
                <a:ea typeface="+mn-ea"/>
                <a:cs typeface="+mn-cs"/>
              </a:rPr>
              <a:t> corresponds to the time required for the drug to reach the MEC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duration of drug action</a:t>
            </a:r>
            <a:r>
              <a:rPr lang="en-US" sz="1200" i="0" kern="1200" dirty="0" smtClean="0">
                <a:solidFill>
                  <a:schemeClr val="tx1"/>
                </a:solidFill>
                <a:latin typeface="+mn-lt"/>
                <a:ea typeface="+mn-ea"/>
                <a:cs typeface="+mn-cs"/>
              </a:rPr>
              <a:t> is the difference between the onset time and the time for the drug to decline back to the MEC</a:t>
            </a:r>
          </a:p>
          <a:p>
            <a:r>
              <a:rPr lang="en-US" sz="1200" kern="1200" dirty="0" smtClean="0">
                <a:solidFill>
                  <a:schemeClr val="tx1"/>
                </a:solidFill>
                <a:latin typeface="+mn-lt"/>
                <a:ea typeface="+mn-ea"/>
                <a:cs typeface="+mn-cs"/>
              </a:rPr>
              <a:t>The intensity of the pharmacologic effect is proportional to the number of drug receptors occupied, which is reflected in the observation that higher plasma drug concentrations produce a greater pharmacologic response, up to a maximum.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4</a:t>
            </a:fld>
            <a:endParaRPr lang="en-US"/>
          </a:p>
        </p:txBody>
      </p:sp>
    </p:spTree>
    <p:extLst>
      <p:ext uri="{BB962C8B-B14F-4D97-AF65-F5344CB8AC3E}">
        <p14:creationId xmlns:p14="http://schemas.microsoft.com/office/powerpoint/2010/main" val="212814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time of peak plasma level is the time of maximum drug concentration in the plasma and is a rough marker of average rate of drug absorption.</a:t>
            </a:r>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5</a:t>
            </a:fld>
            <a:endParaRPr lang="en-US"/>
          </a:p>
        </p:txBody>
      </p:sp>
    </p:spTree>
    <p:extLst>
      <p:ext uri="{BB962C8B-B14F-4D97-AF65-F5344CB8AC3E}">
        <p14:creationId xmlns:p14="http://schemas.microsoft.com/office/powerpoint/2010/main" val="110714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 the tissue drug concentrations and binding are known, physiologic pharmacokinetic models, which are based on actual tissues and their respective blood flow, describe the data realistically. Physiologic pharmacokinetic models are frequently used in describing drug distribution in animals, because tissue samples are easily available for assay. On the other hand, tissue samples are often not available for human subjects, so most physiological models assume an average set of blood flow for individual subjects.</a:t>
            </a:r>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9</a:t>
            </a:fld>
            <a:endParaRPr lang="en-US"/>
          </a:p>
        </p:txBody>
      </p:sp>
    </p:spTree>
    <p:extLst>
      <p:ext uri="{BB962C8B-B14F-4D97-AF65-F5344CB8AC3E}">
        <p14:creationId xmlns:p14="http://schemas.microsoft.com/office/powerpoint/2010/main" val="43295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known as blood flow or perfusion models, are pharmacokinetic models based on known anatomic and physiologic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RET (rapidly equilibrating tissue) and SET (slowly equilibrating tissue).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11</a:t>
            </a:fld>
            <a:endParaRPr lang="en-US"/>
          </a:p>
        </p:txBody>
      </p:sp>
    </p:spTree>
    <p:extLst>
      <p:ext uri="{BB962C8B-B14F-4D97-AF65-F5344CB8AC3E}">
        <p14:creationId xmlns:p14="http://schemas.microsoft.com/office/powerpoint/2010/main" val="102158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RET (rapidly equilibrating tissue) </a:t>
            </a:r>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12</a:t>
            </a:fld>
            <a:endParaRPr lang="en-US"/>
          </a:p>
        </p:txBody>
      </p:sp>
    </p:spTree>
    <p:extLst>
      <p:ext uri="{BB962C8B-B14F-4D97-AF65-F5344CB8AC3E}">
        <p14:creationId xmlns:p14="http://schemas.microsoft.com/office/powerpoint/2010/main" val="173878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Such mathematical models can be devised to simulate the rate processes of drug absorption, distribution, and elimination to describe and </a:t>
            </a:r>
            <a:r>
              <a:rPr lang="en-US" i="1" dirty="0" smtClean="0"/>
              <a:t>predict</a:t>
            </a:r>
            <a:r>
              <a:rPr lang="en-US" dirty="0" smtClean="0"/>
              <a:t> drug concentrations in the body as a function of time. Pharmacokinetic models are used to: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13</a:t>
            </a:fld>
            <a:endParaRPr lang="en-US"/>
          </a:p>
        </p:txBody>
      </p:sp>
    </p:spTree>
    <p:extLst>
      <p:ext uri="{BB962C8B-B14F-4D97-AF65-F5344CB8AC3E}">
        <p14:creationId xmlns:p14="http://schemas.microsoft.com/office/powerpoint/2010/main" val="88512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Such mathematical models can be devised to simulate the rate processes of drug absorption, distribution, and elimination to describe and </a:t>
            </a:r>
            <a:r>
              <a:rPr lang="en-US" i="1" dirty="0" smtClean="0"/>
              <a:t>predict</a:t>
            </a:r>
            <a:r>
              <a:rPr lang="en-US" dirty="0" smtClean="0"/>
              <a:t> drug concentrations in the body as a function of time. Pharmacokinetic models are used to: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14</a:t>
            </a:fld>
            <a:endParaRPr lang="en-US"/>
          </a:p>
        </p:txBody>
      </p:sp>
    </p:spTree>
    <p:extLst>
      <p:ext uri="{BB962C8B-B14F-4D97-AF65-F5344CB8AC3E}">
        <p14:creationId xmlns:p14="http://schemas.microsoft.com/office/powerpoint/2010/main" val="181440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BCS is a scientific framework for classifying drug substances based on their aqueous solubility and intestinal permeability. When combined with the dissolution of the drug product, the BCS takes into account three major factors that govern the rate and extent of drug absorption from IR solid oral dosage forms: (1) dissolution, (2) solubility, and (3) intestinal permeability.5 According to the BCS, drug substances are classified as follows: </a:t>
            </a:r>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15</a:t>
            </a:fld>
            <a:endParaRPr lang="en-US"/>
          </a:p>
        </p:txBody>
      </p:sp>
    </p:spTree>
    <p:extLst>
      <p:ext uri="{BB962C8B-B14F-4D97-AF65-F5344CB8AC3E}">
        <p14:creationId xmlns:p14="http://schemas.microsoft.com/office/powerpoint/2010/main" val="129145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305425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7010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0249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5094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9246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41221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27D62-1235-324A-AB90-AD3194E13D6D}" type="datetimeFigureOut">
              <a:rPr lang="en-US" smtClean="0"/>
              <a:t>12/28/18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20445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27D62-1235-324A-AB90-AD3194E13D6D}" type="datetimeFigureOut">
              <a:rPr lang="en-US" smtClean="0"/>
              <a:t>12/28/18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1227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27D62-1235-324A-AB90-AD3194E13D6D}" type="datetimeFigureOut">
              <a:rPr lang="en-US" smtClean="0"/>
              <a:t>12/28/18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7950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236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88846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27D62-1235-324A-AB90-AD3194E13D6D}" type="datetimeFigureOut">
              <a:rPr lang="en-US" smtClean="0"/>
              <a:t>12/28/18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02F3-AFF4-AA4A-B84F-336A8FBD4E88}" type="slidenum">
              <a:rPr lang="en-US" smtClean="0"/>
              <a:t>‹#›</a:t>
            </a:fld>
            <a:endParaRPr lang="en-US"/>
          </a:p>
        </p:txBody>
      </p:sp>
    </p:spTree>
    <p:extLst>
      <p:ext uri="{BB962C8B-B14F-4D97-AF65-F5344CB8AC3E}">
        <p14:creationId xmlns:p14="http://schemas.microsoft.com/office/powerpoint/2010/main" val="15685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8.jpe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auto">
          <a:xfrm>
            <a:off x="1351729" y="1815299"/>
            <a:ext cx="6180137"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b="1" dirty="0" smtClean="0">
                <a:solidFill>
                  <a:srgbClr val="0000FF"/>
                </a:solidFill>
              </a:rPr>
              <a:t>Adv. Biopharmaceutics </a:t>
            </a:r>
            <a:endParaRPr lang="en-US" sz="5400" b="1" dirty="0">
              <a:solidFill>
                <a:srgbClr val="0000FF"/>
              </a:solidFill>
            </a:endParaRPr>
          </a:p>
        </p:txBody>
      </p:sp>
      <p:sp>
        <p:nvSpPr>
          <p:cNvPr id="5" name="Subtitle 2"/>
          <p:cNvSpPr txBox="1">
            <a:spLocks/>
          </p:cNvSpPr>
          <p:nvPr>
            <p:custDataLst>
              <p:tags r:id="rId2"/>
            </p:custDataLst>
          </p:nvPr>
        </p:nvSpPr>
        <p:spPr bwMode="auto">
          <a:xfrm>
            <a:off x="1808928" y="3777650"/>
            <a:ext cx="4641079" cy="138499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2800" b="1">
                <a:ln w="10160">
                  <a:solidFill>
                    <a:schemeClr val="accent5"/>
                  </a:solidFill>
                  <a:prstDash val="solid"/>
                </a:ln>
                <a:solidFill>
                  <a:sysClr val="windowText" lastClr="000000"/>
                </a:solidFill>
                <a:effectLst>
                  <a:outerShdw blurRad="38100" dist="22860" dir="5400000" algn="tl" rotWithShape="0">
                    <a:srgbClr val="000000">
                      <a:alpha val="30000"/>
                    </a:srgbClr>
                  </a:outerShdw>
                </a:effectLst>
              </a:defRPr>
            </a:lvl1pPr>
          </a:lstStyle>
          <a:p>
            <a:pPr algn="ctr"/>
            <a:r>
              <a:rPr lang="en-US" dirty="0"/>
              <a:t>Dr. Mohammed Sabbar</a:t>
            </a:r>
          </a:p>
          <a:p>
            <a:pPr algn="ctr"/>
            <a:r>
              <a:rPr lang="en-US" dirty="0"/>
              <a:t>College Of Pharmacy - </a:t>
            </a:r>
            <a:r>
              <a:rPr lang="en-US" dirty="0" err="1"/>
              <a:t>Basrah</a:t>
            </a:r>
            <a:r>
              <a:rPr lang="en-US" dirty="0"/>
              <a:t> </a:t>
            </a:r>
          </a:p>
          <a:p>
            <a:pPr algn="ctr"/>
            <a:r>
              <a:rPr lang="en-US" dirty="0" smtClean="0"/>
              <a:t>3</a:t>
            </a:r>
            <a:r>
              <a:rPr lang="en-US" baseline="30000" dirty="0" smtClean="0"/>
              <a:t>rd</a:t>
            </a:r>
            <a:r>
              <a:rPr lang="en-US" dirty="0" smtClean="0"/>
              <a:t>  </a:t>
            </a:r>
            <a:r>
              <a:rPr lang="en-US" dirty="0"/>
              <a:t>Oct. </a:t>
            </a:r>
            <a:r>
              <a:rPr lang="en-US" dirty="0" smtClean="0"/>
              <a:t>2018</a:t>
            </a:r>
            <a:endParaRPr lang="en-US" dirty="0"/>
          </a:p>
        </p:txBody>
      </p:sp>
      <p:sp>
        <p:nvSpPr>
          <p:cNvPr id="3" name="Rectangle 2"/>
          <p:cNvSpPr/>
          <p:nvPr/>
        </p:nvSpPr>
        <p:spPr>
          <a:xfrm>
            <a:off x="1103587" y="5470305"/>
            <a:ext cx="4477690" cy="523220"/>
          </a:xfrm>
          <a:prstGeom prst="rect">
            <a:avLst/>
          </a:prstGeom>
        </p:spPr>
        <p:txBody>
          <a:bodyPr wrap="square">
            <a:spAutoFit/>
          </a:bodyPr>
          <a:lstStyle/>
          <a:p>
            <a:r>
              <a:rPr lang="en-US" sz="2800" b="1" dirty="0">
                <a:solidFill>
                  <a:srgbClr val="FF0000"/>
                </a:solidFill>
              </a:rPr>
              <a:t>http://</a:t>
            </a:r>
            <a:r>
              <a:rPr lang="en-US" sz="2800" b="1" dirty="0" err="1">
                <a:solidFill>
                  <a:srgbClr val="FF0000"/>
                </a:solidFill>
              </a:rPr>
              <a:t>bit.do</a:t>
            </a:r>
            <a:r>
              <a:rPr lang="en-US" sz="2800" b="1" dirty="0">
                <a:solidFill>
                  <a:srgbClr val="FF0000"/>
                </a:solidFill>
              </a:rPr>
              <a:t>/ex2aD</a:t>
            </a:r>
          </a:p>
        </p:txBody>
      </p:sp>
      <p:pic>
        <p:nvPicPr>
          <p:cNvPr id="1026" name="Picture 2" descr="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07" y="4548022"/>
            <a:ext cx="1844566" cy="184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088" y="0"/>
            <a:ext cx="4047070" cy="461665"/>
          </a:xfrm>
          <a:prstGeom prst="rect">
            <a:avLst/>
          </a:prstGeom>
        </p:spPr>
        <p:txBody>
          <a:bodyPr wrap="none">
            <a:spAutoFit/>
          </a:bodyPr>
          <a:lstStyle/>
          <a:p>
            <a:r>
              <a:rPr lang="en-US" sz="2400" b="1" dirty="0"/>
              <a:t>Catenary </a:t>
            </a:r>
            <a:r>
              <a:rPr lang="en-US" sz="2400" b="1" dirty="0" smtClean="0"/>
              <a:t>Model (Mammillary)</a:t>
            </a:r>
            <a:endParaRPr lang="en-US" sz="2400" dirty="0"/>
          </a:p>
        </p:txBody>
      </p:sp>
      <p:grpSp>
        <p:nvGrpSpPr>
          <p:cNvPr id="10" name="Group 9"/>
          <p:cNvGrpSpPr/>
          <p:nvPr/>
        </p:nvGrpSpPr>
        <p:grpSpPr>
          <a:xfrm>
            <a:off x="1470991" y="461665"/>
            <a:ext cx="6010202" cy="6396335"/>
            <a:chOff x="2820293" y="1231542"/>
            <a:chExt cx="4660900" cy="5626458"/>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33791" b="45498"/>
            <a:stretch/>
          </p:blipFill>
          <p:spPr>
            <a:xfrm>
              <a:off x="2969704" y="2979528"/>
              <a:ext cx="3514767" cy="879058"/>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0991" t="-14778" r="10991" b="21404"/>
            <a:stretch/>
          </p:blipFill>
          <p:spPr>
            <a:xfrm>
              <a:off x="2820293" y="3419057"/>
              <a:ext cx="4660900" cy="3438943"/>
            </a:xfrm>
            <a:prstGeom prst="rect">
              <a:avLst/>
            </a:prstGeom>
          </p:spPr>
        </p:pic>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6715" t="-1" b="53265"/>
            <a:stretch/>
          </p:blipFill>
          <p:spPr>
            <a:xfrm rot="16200000">
              <a:off x="5020234" y="1738117"/>
              <a:ext cx="1766939" cy="753790"/>
            </a:xfrm>
            <a:prstGeom prst="rect">
              <a:avLst/>
            </a:prstGeom>
          </p:spPr>
        </p:pic>
        <p:cxnSp>
          <p:nvCxnSpPr>
            <p:cNvPr id="6" name="Straight Arrow Connector 5"/>
            <p:cNvCxnSpPr/>
            <p:nvPr/>
          </p:nvCxnSpPr>
          <p:spPr>
            <a:xfrm flipH="1">
              <a:off x="4676588" y="2151529"/>
              <a:ext cx="850220" cy="67235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497294" y="1867647"/>
              <a:ext cx="1029514" cy="77694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69116" y="1966863"/>
              <a:ext cx="460583" cy="369332"/>
            </a:xfrm>
            <a:prstGeom prst="rect">
              <a:avLst/>
            </a:prstGeom>
            <a:noFill/>
          </p:spPr>
          <p:txBody>
            <a:bodyPr wrap="none" rtlCol="0">
              <a:spAutoFit/>
            </a:bodyPr>
            <a:lstStyle/>
            <a:p>
              <a:r>
                <a:rPr lang="en-US" dirty="0" smtClean="0"/>
                <a:t>K</a:t>
              </a:r>
              <a:r>
                <a:rPr lang="en-US" baseline="-25000" dirty="0" smtClean="0"/>
                <a:t>13</a:t>
              </a:r>
              <a:endParaRPr lang="en-US" baseline="-25000" dirty="0"/>
            </a:p>
          </p:txBody>
        </p:sp>
        <p:sp>
          <p:nvSpPr>
            <p:cNvPr id="9" name="TextBox 8"/>
            <p:cNvSpPr txBox="1"/>
            <p:nvPr/>
          </p:nvSpPr>
          <p:spPr>
            <a:xfrm>
              <a:off x="5000983" y="2488595"/>
              <a:ext cx="460583" cy="369332"/>
            </a:xfrm>
            <a:prstGeom prst="rect">
              <a:avLst/>
            </a:prstGeom>
            <a:noFill/>
          </p:spPr>
          <p:txBody>
            <a:bodyPr wrap="none" rtlCol="0">
              <a:spAutoFit/>
            </a:bodyPr>
            <a:lstStyle/>
            <a:p>
              <a:r>
                <a:rPr lang="en-US" dirty="0" smtClean="0"/>
                <a:t>K</a:t>
              </a:r>
              <a:r>
                <a:rPr lang="en-US" baseline="-25000" dirty="0" smtClean="0"/>
                <a:t>31</a:t>
              </a:r>
              <a:endParaRPr lang="en-US" baseline="-25000" dirty="0"/>
            </a:p>
          </p:txBody>
        </p:sp>
      </p:grpSp>
    </p:spTree>
    <p:extLst>
      <p:ext uri="{BB962C8B-B14F-4D97-AF65-F5344CB8AC3E}">
        <p14:creationId xmlns:p14="http://schemas.microsoft.com/office/powerpoint/2010/main" val="654679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307" t="-6727" r="10307" b="11715"/>
          <a:stretch/>
        </p:blipFill>
        <p:spPr>
          <a:xfrm>
            <a:off x="662014" y="230832"/>
            <a:ext cx="6176107" cy="6676513"/>
          </a:xfrm>
          <a:prstGeom prst="rect">
            <a:avLst/>
          </a:prstGeom>
        </p:spPr>
      </p:pic>
      <p:sp>
        <p:nvSpPr>
          <p:cNvPr id="3" name="Rectangle 2"/>
          <p:cNvSpPr/>
          <p:nvPr/>
        </p:nvSpPr>
        <p:spPr>
          <a:xfrm>
            <a:off x="1077793" y="0"/>
            <a:ext cx="6648224" cy="461665"/>
          </a:xfrm>
          <a:prstGeom prst="rect">
            <a:avLst/>
          </a:prstGeom>
        </p:spPr>
        <p:txBody>
          <a:bodyPr wrap="square">
            <a:spAutoFit/>
          </a:bodyPr>
          <a:lstStyle/>
          <a:p>
            <a:r>
              <a:rPr lang="en-US" sz="2400" b="1" dirty="0"/>
              <a:t>Physiologic Pharmacokinetic Model (Flow Model)	</a:t>
            </a:r>
          </a:p>
        </p:txBody>
      </p:sp>
    </p:spTree>
    <p:extLst>
      <p:ext uri="{BB962C8B-B14F-4D97-AF65-F5344CB8AC3E}">
        <p14:creationId xmlns:p14="http://schemas.microsoft.com/office/powerpoint/2010/main" val="164054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13386"/>
          <a:stretch/>
        </p:blipFill>
        <p:spPr>
          <a:xfrm>
            <a:off x="2045661" y="1424092"/>
            <a:ext cx="4667588" cy="4849131"/>
          </a:xfrm>
          <a:prstGeom prst="rect">
            <a:avLst/>
          </a:prstGeom>
        </p:spPr>
      </p:pic>
      <p:sp>
        <p:nvSpPr>
          <p:cNvPr id="3" name="Rectangle 2"/>
          <p:cNvSpPr/>
          <p:nvPr/>
        </p:nvSpPr>
        <p:spPr>
          <a:xfrm>
            <a:off x="983907" y="6273224"/>
            <a:ext cx="7522388" cy="584776"/>
          </a:xfrm>
          <a:prstGeom prst="rect">
            <a:avLst/>
          </a:prstGeom>
        </p:spPr>
        <p:txBody>
          <a:bodyPr wrap="square">
            <a:spAutoFit/>
          </a:bodyPr>
          <a:lstStyle/>
          <a:p>
            <a:r>
              <a:rPr lang="en-US" sz="1600" dirty="0"/>
              <a:t>Perfusion model simulation of the distribution of </a:t>
            </a:r>
            <a:r>
              <a:rPr lang="en-US" sz="1600" dirty="0" err="1"/>
              <a:t>lidocaine</a:t>
            </a:r>
            <a:r>
              <a:rPr lang="en-US" sz="1600" dirty="0"/>
              <a:t> in various tissues and its elimination from humans following an intravenous infusion for 1 minute.</a:t>
            </a:r>
          </a:p>
        </p:txBody>
      </p:sp>
    </p:spTree>
    <p:extLst>
      <p:ext uri="{BB962C8B-B14F-4D97-AF65-F5344CB8AC3E}">
        <p14:creationId xmlns:p14="http://schemas.microsoft.com/office/powerpoint/2010/main" val="718699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998" y="828673"/>
            <a:ext cx="4433842" cy="609398"/>
          </a:xfrm>
          <a:prstGeom prst="rect">
            <a:avLst/>
          </a:prstGeom>
        </p:spPr>
        <p:txBody>
          <a:bodyPr wrap="none">
            <a:spAutoFit/>
          </a:bodyPr>
          <a:lstStyle/>
          <a:p>
            <a:pPr>
              <a:lnSpc>
                <a:spcPct val="120000"/>
              </a:lnSpc>
            </a:pPr>
            <a:r>
              <a:rPr lang="en-US" sz="2800" b="1" dirty="0"/>
              <a:t>Pharmacokinetic models </a:t>
            </a:r>
            <a:r>
              <a:rPr lang="en-US" sz="2800" b="1" dirty="0" smtClean="0"/>
              <a:t>???</a:t>
            </a:r>
            <a:endParaRPr lang="en-US" sz="2800" b="1" dirty="0"/>
          </a:p>
        </p:txBody>
      </p:sp>
    </p:spTree>
    <p:extLst>
      <p:ext uri="{BB962C8B-B14F-4D97-AF65-F5344CB8AC3E}">
        <p14:creationId xmlns:p14="http://schemas.microsoft.com/office/powerpoint/2010/main" val="88590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415" y="936645"/>
            <a:ext cx="8292353" cy="3416320"/>
          </a:xfrm>
          <a:prstGeom prst="rect">
            <a:avLst/>
          </a:prstGeom>
        </p:spPr>
        <p:txBody>
          <a:bodyPr wrap="square">
            <a:spAutoFit/>
          </a:bodyPr>
          <a:lstStyle/>
          <a:p>
            <a:pPr marL="268288" indent="-268288">
              <a:lnSpc>
                <a:spcPct val="120000"/>
              </a:lnSpc>
            </a:pPr>
            <a:r>
              <a:rPr lang="en-US" sz="2000" b="1" dirty="0" smtClean="0"/>
              <a:t>1</a:t>
            </a:r>
            <a:r>
              <a:rPr lang="en-US" sz="2000" b="1" dirty="0"/>
              <a:t>. Predict plasma, tissue, and urine drug levels with any </a:t>
            </a:r>
            <a:r>
              <a:rPr lang="en-US" sz="2000" b="1" dirty="0">
                <a:solidFill>
                  <a:srgbClr val="FF0000"/>
                </a:solidFill>
              </a:rPr>
              <a:t>dosage regimen</a:t>
            </a:r>
          </a:p>
          <a:p>
            <a:pPr marL="268288" indent="-268288">
              <a:lnSpc>
                <a:spcPct val="120000"/>
              </a:lnSpc>
            </a:pPr>
            <a:r>
              <a:rPr lang="en-US" sz="2000" b="1" dirty="0"/>
              <a:t>2. Calculate the optimum dosage regimen for each patient individually</a:t>
            </a:r>
          </a:p>
          <a:p>
            <a:pPr marL="268288" indent="-268288">
              <a:lnSpc>
                <a:spcPct val="120000"/>
              </a:lnSpc>
            </a:pPr>
            <a:r>
              <a:rPr lang="en-US" sz="2000" b="1" dirty="0"/>
              <a:t>3. Estimate the possible accumulation of drugs and/or metabolites</a:t>
            </a:r>
          </a:p>
          <a:p>
            <a:pPr marL="268288" indent="-268288">
              <a:lnSpc>
                <a:spcPct val="120000"/>
              </a:lnSpc>
            </a:pPr>
            <a:r>
              <a:rPr lang="en-US" sz="2000" b="1" dirty="0"/>
              <a:t>4. Correlate drug concentrations with pharmacologic or </a:t>
            </a:r>
            <a:r>
              <a:rPr lang="en-US" sz="2000" b="1" dirty="0" err="1"/>
              <a:t>toxicologic</a:t>
            </a:r>
            <a:r>
              <a:rPr lang="en-US" sz="2000" b="1" dirty="0"/>
              <a:t> activity</a:t>
            </a:r>
          </a:p>
          <a:p>
            <a:pPr marL="268288" indent="-268288">
              <a:lnSpc>
                <a:spcPct val="120000"/>
              </a:lnSpc>
            </a:pPr>
            <a:r>
              <a:rPr lang="en-US" sz="2000" b="1" dirty="0"/>
              <a:t>5. Evaluate differences in the rate or extent of availability between formulations (bioequivalence)</a:t>
            </a:r>
          </a:p>
          <a:p>
            <a:pPr marL="268288" indent="-268288">
              <a:lnSpc>
                <a:spcPct val="120000"/>
              </a:lnSpc>
            </a:pPr>
            <a:r>
              <a:rPr lang="en-US" sz="2000" b="1" dirty="0"/>
              <a:t>6. Describe how changes in physiology or disease affect the absorption, distribution, or elimination of the drug</a:t>
            </a:r>
          </a:p>
          <a:p>
            <a:pPr marL="268288" indent="-268288">
              <a:lnSpc>
                <a:spcPct val="120000"/>
              </a:lnSpc>
            </a:pPr>
            <a:r>
              <a:rPr lang="en-US" sz="2000" b="1" dirty="0"/>
              <a:t>7. Explain drug interactions	</a:t>
            </a:r>
          </a:p>
        </p:txBody>
      </p:sp>
      <p:sp>
        <p:nvSpPr>
          <p:cNvPr id="2" name="Rectangle 1"/>
          <p:cNvSpPr/>
          <p:nvPr/>
        </p:nvSpPr>
        <p:spPr>
          <a:xfrm>
            <a:off x="1797411" y="-114303"/>
            <a:ext cx="5702651" cy="609398"/>
          </a:xfrm>
          <a:prstGeom prst="rect">
            <a:avLst/>
          </a:prstGeom>
        </p:spPr>
        <p:txBody>
          <a:bodyPr wrap="none">
            <a:spAutoFit/>
          </a:bodyPr>
          <a:lstStyle/>
          <a:p>
            <a:pPr>
              <a:lnSpc>
                <a:spcPct val="120000"/>
              </a:lnSpc>
            </a:pPr>
            <a:r>
              <a:rPr lang="en-US" sz="2800" b="1"/>
              <a:t>Pharmacokinetic models are used to:</a:t>
            </a:r>
            <a:endParaRPr lang="en-US" sz="2800" b="1" dirty="0"/>
          </a:p>
        </p:txBody>
      </p:sp>
    </p:spTree>
    <p:extLst>
      <p:ext uri="{BB962C8B-B14F-4D97-AF65-F5344CB8AC3E}">
        <p14:creationId xmlns:p14="http://schemas.microsoft.com/office/powerpoint/2010/main" val="69429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a:t>
            </a:r>
            <a:r>
              <a:rPr lang="en-US" sz="4000" dirty="0"/>
              <a:t>BIOPHARMACEUTICS CLASSIFICATION </a:t>
            </a:r>
            <a:r>
              <a:rPr lang="en-US" sz="4000" dirty="0" smtClean="0"/>
              <a:t>SYSTEM “</a:t>
            </a:r>
            <a:r>
              <a:rPr lang="en-US" sz="4000" b="1" dirty="0" smtClean="0"/>
              <a:t>BCS”</a:t>
            </a:r>
            <a:endParaRPr lang="en-US" sz="4000" dirty="0"/>
          </a:p>
        </p:txBody>
      </p:sp>
      <p:sp>
        <p:nvSpPr>
          <p:cNvPr id="3" name="Content Placeholder 2"/>
          <p:cNvSpPr>
            <a:spLocks noGrp="1"/>
          </p:cNvSpPr>
          <p:nvPr>
            <p:ph idx="1"/>
          </p:nvPr>
        </p:nvSpPr>
        <p:spPr/>
        <p:txBody>
          <a:bodyPr/>
          <a:lstStyle/>
          <a:p>
            <a:pPr marL="0" lvl="0" indent="0" defTabSz="914400">
              <a:spcBef>
                <a:spcPts val="0"/>
              </a:spcBef>
              <a:buNone/>
            </a:pPr>
            <a:r>
              <a:rPr lang="en-US" dirty="0"/>
              <a:t>Class 1: High Solubility – High Permeability </a:t>
            </a:r>
            <a:endParaRPr lang="en-US" dirty="0" smtClean="0"/>
          </a:p>
          <a:p>
            <a:pPr marL="0" lvl="0" indent="0" defTabSz="914400">
              <a:spcBef>
                <a:spcPts val="0"/>
              </a:spcBef>
              <a:buNone/>
            </a:pPr>
            <a:r>
              <a:rPr lang="en-US" dirty="0" smtClean="0"/>
              <a:t>Class </a:t>
            </a:r>
            <a:r>
              <a:rPr lang="en-US" dirty="0"/>
              <a:t>2: Low Solubility – High Permeability </a:t>
            </a:r>
            <a:endParaRPr lang="en-US" dirty="0" smtClean="0"/>
          </a:p>
          <a:p>
            <a:pPr marL="0" lvl="0" indent="0" defTabSz="914400">
              <a:spcBef>
                <a:spcPts val="0"/>
              </a:spcBef>
              <a:buNone/>
            </a:pPr>
            <a:r>
              <a:rPr lang="en-US" dirty="0" smtClean="0"/>
              <a:t>Class </a:t>
            </a:r>
            <a:r>
              <a:rPr lang="en-US" dirty="0"/>
              <a:t>3: High Solubility – Low Permeability </a:t>
            </a:r>
            <a:endParaRPr lang="en-US" dirty="0" smtClean="0"/>
          </a:p>
          <a:p>
            <a:pPr marL="0" lvl="0" indent="0" defTabSz="914400">
              <a:spcBef>
                <a:spcPts val="0"/>
              </a:spcBef>
              <a:buNone/>
            </a:pPr>
            <a:r>
              <a:rPr lang="en-US" dirty="0" smtClean="0"/>
              <a:t>Class </a:t>
            </a:r>
            <a:r>
              <a:rPr lang="en-US" dirty="0"/>
              <a:t>4: Low Solubility – Low Permeability</a:t>
            </a:r>
          </a:p>
        </p:txBody>
      </p:sp>
    </p:spTree>
    <p:extLst>
      <p:ext uri="{BB962C8B-B14F-4D97-AF65-F5344CB8AC3E}">
        <p14:creationId xmlns:p14="http://schemas.microsoft.com/office/powerpoint/2010/main" val="41546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Biowaiver</a:t>
            </a:r>
            <a:endParaRPr lang="en-US" dirty="0"/>
          </a:p>
        </p:txBody>
      </p:sp>
      <p:sp>
        <p:nvSpPr>
          <p:cNvPr id="3" name="Content Placeholder 2"/>
          <p:cNvSpPr>
            <a:spLocks noGrp="1"/>
          </p:cNvSpPr>
          <p:nvPr>
            <p:ph idx="1"/>
          </p:nvPr>
        </p:nvSpPr>
        <p:spPr>
          <a:xfrm>
            <a:off x="368853" y="2052983"/>
            <a:ext cx="8475602" cy="4525963"/>
          </a:xfrm>
        </p:spPr>
        <p:txBody>
          <a:bodyPr>
            <a:normAutofit fontScale="92500"/>
          </a:bodyPr>
          <a:lstStyle/>
          <a:p>
            <a:r>
              <a:rPr lang="en-US" dirty="0"/>
              <a:t>A </a:t>
            </a:r>
            <a:r>
              <a:rPr lang="en-US" b="1" dirty="0" err="1"/>
              <a:t>Biowaiver</a:t>
            </a:r>
            <a:r>
              <a:rPr lang="en-US" dirty="0"/>
              <a:t> means that in vivo bioavailability and/or bioequivalence studies may be waived (not considered necessary for product approval</a:t>
            </a:r>
            <a:r>
              <a:rPr lang="en-US" dirty="0" smtClean="0"/>
              <a:t>)</a:t>
            </a:r>
          </a:p>
          <a:p>
            <a:endParaRPr lang="en-US" dirty="0" smtClean="0"/>
          </a:p>
          <a:p>
            <a:pPr marL="0" indent="0">
              <a:buNone/>
            </a:pPr>
            <a:r>
              <a:rPr lang="en-US" dirty="0" smtClean="0"/>
              <a:t>Ref:</a:t>
            </a:r>
          </a:p>
          <a:p>
            <a:pPr marL="0" indent="0">
              <a:buNone/>
            </a:pPr>
            <a:r>
              <a:rPr lang="en-US" dirty="0" smtClean="0"/>
              <a:t>By FDA (Waiver </a:t>
            </a:r>
            <a:r>
              <a:rPr lang="en-US" dirty="0"/>
              <a:t>of In Vivo Bioavailability and Bioequivalence Studies for Immediate-Release Solid Oral Dosage Forms Based on a Biopharmaceutics Classification System Guidance for </a:t>
            </a:r>
            <a:r>
              <a:rPr lang="en-US" dirty="0" smtClean="0"/>
              <a:t>Industry)</a:t>
            </a:r>
            <a:endParaRPr lang="en-US" dirty="0"/>
          </a:p>
        </p:txBody>
      </p:sp>
    </p:spTree>
    <p:extLst>
      <p:ext uri="{BB962C8B-B14F-4D97-AF65-F5344CB8AC3E}">
        <p14:creationId xmlns:p14="http://schemas.microsoft.com/office/powerpoint/2010/main" val="191521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234" y="1361781"/>
            <a:ext cx="7111542" cy="523220"/>
          </a:xfrm>
          <a:prstGeom prst="rect">
            <a:avLst/>
          </a:prstGeom>
        </p:spPr>
        <p:txBody>
          <a:bodyPr wrap="none">
            <a:spAutoFit/>
          </a:bodyPr>
          <a:lstStyle/>
          <a:p>
            <a:r>
              <a:rPr lang="en-US" sz="2800" b="1" dirty="0">
                <a:solidFill>
                  <a:srgbClr val="FF0000"/>
                </a:solidFill>
              </a:rPr>
              <a:t>Absorption of drugs from GIT and mechanisms</a:t>
            </a:r>
          </a:p>
        </p:txBody>
      </p:sp>
      <p:sp>
        <p:nvSpPr>
          <p:cNvPr id="3" name="TextBox 2"/>
          <p:cNvSpPr txBox="1"/>
          <p:nvPr/>
        </p:nvSpPr>
        <p:spPr>
          <a:xfrm>
            <a:off x="194236" y="2226235"/>
            <a:ext cx="7500471" cy="923330"/>
          </a:xfrm>
          <a:prstGeom prst="rect">
            <a:avLst/>
          </a:prstGeom>
          <a:noFill/>
        </p:spPr>
        <p:txBody>
          <a:bodyPr wrap="square" rtlCol="0">
            <a:spAutoFit/>
          </a:bodyPr>
          <a:lstStyle/>
          <a:p>
            <a:r>
              <a:rPr lang="en-US" dirty="0"/>
              <a:t>GIT lumen is generally composed from lipoprotein membrane that which the cell structure contain both hydrophilic and lipophilic groups</a:t>
            </a:r>
          </a:p>
          <a:p>
            <a:endParaRPr lang="en-US" dirty="0"/>
          </a:p>
        </p:txBody>
      </p:sp>
      <p:sp>
        <p:nvSpPr>
          <p:cNvPr id="4" name="TextBox 3"/>
          <p:cNvSpPr txBox="1"/>
          <p:nvPr/>
        </p:nvSpPr>
        <p:spPr>
          <a:xfrm>
            <a:off x="319090" y="3257176"/>
            <a:ext cx="6902824" cy="646331"/>
          </a:xfrm>
          <a:prstGeom prst="rect">
            <a:avLst/>
          </a:prstGeom>
          <a:noFill/>
        </p:spPr>
        <p:txBody>
          <a:bodyPr wrap="square" rtlCol="0">
            <a:spAutoFit/>
          </a:bodyPr>
          <a:lstStyle/>
          <a:p>
            <a:r>
              <a:rPr lang="en-US" dirty="0"/>
              <a:t>The absorption of drug in general from GIT is predominant for lipophilic drugs (</a:t>
            </a:r>
            <a:r>
              <a:rPr lang="en-US" dirty="0" err="1"/>
              <a:t>lipophillic</a:t>
            </a:r>
            <a:r>
              <a:rPr lang="en-US" dirty="0"/>
              <a:t> in nature that has high partition coefficient</a:t>
            </a:r>
            <a:r>
              <a:rPr lang="en-US" dirty="0" smtClean="0"/>
              <a:t>)</a:t>
            </a:r>
            <a:endParaRPr lang="en-US" dirty="0"/>
          </a:p>
        </p:txBody>
      </p:sp>
      <p:sp>
        <p:nvSpPr>
          <p:cNvPr id="5" name="Rectangle 4"/>
          <p:cNvSpPr/>
          <p:nvPr/>
        </p:nvSpPr>
        <p:spPr>
          <a:xfrm>
            <a:off x="836706" y="4286188"/>
            <a:ext cx="5767294" cy="461665"/>
          </a:xfrm>
          <a:prstGeom prst="rect">
            <a:avLst/>
          </a:prstGeom>
        </p:spPr>
        <p:txBody>
          <a:bodyPr wrap="square">
            <a:spAutoFit/>
          </a:bodyPr>
          <a:lstStyle/>
          <a:p>
            <a:r>
              <a:rPr lang="en-US" sz="2400" dirty="0" smtClean="0">
                <a:solidFill>
                  <a:srgbClr val="FF0000"/>
                </a:solidFill>
              </a:rPr>
              <a:t>About </a:t>
            </a:r>
            <a:r>
              <a:rPr lang="en-US" sz="2400" dirty="0">
                <a:solidFill>
                  <a:srgbClr val="FF0000"/>
                </a:solidFill>
              </a:rPr>
              <a:t>90% of drugs are weak acids or bases</a:t>
            </a:r>
          </a:p>
        </p:txBody>
      </p:sp>
      <p:sp>
        <p:nvSpPr>
          <p:cNvPr id="6" name="TextBox 5"/>
          <p:cNvSpPr txBox="1"/>
          <p:nvPr/>
        </p:nvSpPr>
        <p:spPr>
          <a:xfrm>
            <a:off x="1573731" y="5238981"/>
            <a:ext cx="2229584" cy="369332"/>
          </a:xfrm>
          <a:prstGeom prst="rect">
            <a:avLst/>
          </a:prstGeom>
          <a:noFill/>
          <a:ln>
            <a:solidFill>
              <a:srgbClr val="FF0000"/>
            </a:solidFill>
          </a:ln>
        </p:spPr>
        <p:txBody>
          <a:bodyPr wrap="none" rtlCol="0">
            <a:spAutoFit/>
          </a:bodyPr>
          <a:lstStyle/>
          <a:p>
            <a:r>
              <a:rPr lang="en-US" dirty="0" smtClean="0"/>
              <a:t>Free form-</a:t>
            </a:r>
            <a:r>
              <a:rPr lang="en-US" dirty="0"/>
              <a:t>not ionized </a:t>
            </a:r>
            <a:r>
              <a:rPr lang="en-US" dirty="0" smtClean="0"/>
              <a:t> </a:t>
            </a:r>
            <a:endParaRPr lang="en-US" dirty="0"/>
          </a:p>
        </p:txBody>
      </p:sp>
      <p:sp>
        <p:nvSpPr>
          <p:cNvPr id="7" name="TextBox 6"/>
          <p:cNvSpPr txBox="1"/>
          <p:nvPr/>
        </p:nvSpPr>
        <p:spPr>
          <a:xfrm>
            <a:off x="6063523" y="5203727"/>
            <a:ext cx="1791589" cy="369332"/>
          </a:xfrm>
          <a:prstGeom prst="rect">
            <a:avLst/>
          </a:prstGeom>
          <a:noFill/>
          <a:ln>
            <a:solidFill>
              <a:srgbClr val="FF0000"/>
            </a:solidFill>
          </a:ln>
        </p:spPr>
        <p:txBody>
          <a:bodyPr wrap="none" rtlCol="0">
            <a:spAutoFit/>
          </a:bodyPr>
          <a:lstStyle/>
          <a:p>
            <a:r>
              <a:rPr lang="en-US" dirty="0" smtClean="0"/>
              <a:t>pH &amp; </a:t>
            </a:r>
            <a:r>
              <a:rPr lang="en-US" dirty="0" err="1" smtClean="0"/>
              <a:t>pKa</a:t>
            </a:r>
            <a:r>
              <a:rPr lang="en-US" dirty="0" smtClean="0"/>
              <a:t> of drug</a:t>
            </a:r>
            <a:endParaRPr lang="en-US" dirty="0"/>
          </a:p>
        </p:txBody>
      </p:sp>
      <p:sp>
        <p:nvSpPr>
          <p:cNvPr id="8" name="Left-Right Arrow 7"/>
          <p:cNvSpPr/>
          <p:nvPr/>
        </p:nvSpPr>
        <p:spPr>
          <a:xfrm>
            <a:off x="4213412" y="5224040"/>
            <a:ext cx="1374588" cy="358588"/>
          </a:xfrm>
          <a:prstGeom prst="lef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5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010" y="898902"/>
            <a:ext cx="4456845" cy="5679698"/>
          </a:xfrm>
        </p:spPr>
      </p:pic>
    </p:spTree>
    <p:extLst>
      <p:ext uri="{BB962C8B-B14F-4D97-AF65-F5344CB8AC3E}">
        <p14:creationId xmlns:p14="http://schemas.microsoft.com/office/powerpoint/2010/main" val="10909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7010400" cy="4108704"/>
          </a:xfrm>
          <a:prstGeom prst="rect">
            <a:avLst/>
          </a:prstGeom>
        </p:spPr>
      </p:pic>
    </p:spTree>
    <p:extLst>
      <p:ext uri="{BB962C8B-B14F-4D97-AF65-F5344CB8AC3E}">
        <p14:creationId xmlns:p14="http://schemas.microsoft.com/office/powerpoint/2010/main" val="33041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1141721"/>
            <a:ext cx="8640418" cy="3785652"/>
          </a:xfrm>
          <a:prstGeom prst="rect">
            <a:avLst/>
          </a:prstGeom>
        </p:spPr>
        <p:txBody>
          <a:bodyPr wrap="square">
            <a:spAutoFit/>
          </a:bodyPr>
          <a:lstStyle/>
          <a:p>
            <a:r>
              <a:rPr lang="en-US" sz="2400" dirty="0" smtClean="0"/>
              <a:t>interrelationship </a:t>
            </a:r>
            <a:r>
              <a:rPr lang="en-US" sz="2400" dirty="0"/>
              <a:t>of the </a:t>
            </a:r>
            <a:r>
              <a:rPr lang="en-US" sz="2400" dirty="0" smtClean="0"/>
              <a:t>Physicochemical - drug</a:t>
            </a:r>
            <a:r>
              <a:rPr lang="en-US" sz="2400" dirty="0"/>
              <a:t>, </a:t>
            </a:r>
            <a:r>
              <a:rPr lang="en-US" sz="2400" dirty="0" smtClean="0"/>
              <a:t>Dosage form, </a:t>
            </a:r>
          </a:p>
          <a:p>
            <a:r>
              <a:rPr lang="en-US" sz="2400" dirty="0" smtClean="0"/>
              <a:t>Route </a:t>
            </a:r>
            <a:r>
              <a:rPr lang="en-US" sz="2400" dirty="0"/>
              <a:t>of administration on the rate and extent of systemic drug absorption</a:t>
            </a:r>
            <a:r>
              <a:rPr lang="en-US" sz="2400" dirty="0" smtClean="0"/>
              <a:t>.</a:t>
            </a:r>
          </a:p>
          <a:p>
            <a:endParaRPr lang="en-US" sz="2400" dirty="0"/>
          </a:p>
          <a:p>
            <a:r>
              <a:rPr lang="en-US" sz="2400" dirty="0" smtClean="0"/>
              <a:t> </a:t>
            </a:r>
            <a:r>
              <a:rPr lang="en-US" sz="2400" dirty="0"/>
              <a:t>Thus, biopharmaceutics involves factors that </a:t>
            </a:r>
            <a:r>
              <a:rPr lang="en-US" sz="2400" dirty="0" smtClean="0"/>
              <a:t>influence</a:t>
            </a:r>
          </a:p>
          <a:p>
            <a:endParaRPr lang="en-US" sz="2400" dirty="0" smtClean="0"/>
          </a:p>
          <a:p>
            <a:r>
              <a:rPr lang="en-US" sz="2400" dirty="0" smtClean="0"/>
              <a:t>(</a:t>
            </a:r>
            <a:r>
              <a:rPr lang="en-US" sz="2400" dirty="0"/>
              <a:t>1) </a:t>
            </a:r>
            <a:r>
              <a:rPr lang="en-US" sz="2400" dirty="0" smtClean="0"/>
              <a:t>The </a:t>
            </a:r>
            <a:r>
              <a:rPr lang="en-US" sz="2400" dirty="0"/>
              <a:t>stability </a:t>
            </a:r>
            <a:r>
              <a:rPr lang="en-US" sz="2400" dirty="0" smtClean="0"/>
              <a:t>of the drug in </a:t>
            </a:r>
            <a:r>
              <a:rPr lang="en-US" sz="2400" dirty="0"/>
              <a:t>the </a:t>
            </a:r>
            <a:r>
              <a:rPr lang="en-US" sz="2400" dirty="0" smtClean="0"/>
              <a:t>product</a:t>
            </a:r>
            <a:r>
              <a:rPr lang="en-US" sz="2400" dirty="0"/>
              <a:t>, </a:t>
            </a:r>
            <a:endParaRPr lang="en-US" sz="2400" dirty="0" smtClean="0"/>
          </a:p>
          <a:p>
            <a:r>
              <a:rPr lang="en-US" sz="2400" dirty="0" smtClean="0"/>
              <a:t>(</a:t>
            </a:r>
            <a:r>
              <a:rPr lang="en-US" sz="2400" dirty="0"/>
              <a:t>2) </a:t>
            </a:r>
            <a:r>
              <a:rPr lang="en-US" sz="2400" dirty="0" smtClean="0"/>
              <a:t>The </a:t>
            </a:r>
            <a:r>
              <a:rPr lang="en-US" sz="2400" dirty="0"/>
              <a:t>release of the drug from the drug product, </a:t>
            </a:r>
            <a:endParaRPr lang="en-US" sz="2400" dirty="0" smtClean="0"/>
          </a:p>
          <a:p>
            <a:r>
              <a:rPr lang="en-US" sz="2400" dirty="0" smtClean="0"/>
              <a:t>(</a:t>
            </a:r>
            <a:r>
              <a:rPr lang="en-US" sz="2400" dirty="0"/>
              <a:t>3) T</a:t>
            </a:r>
            <a:r>
              <a:rPr lang="en-US" sz="2400" dirty="0" smtClean="0"/>
              <a:t>he rate of dissolution/release of the drug at the absorption site, (4) The </a:t>
            </a:r>
            <a:r>
              <a:rPr lang="en-US" sz="2400" dirty="0"/>
              <a:t>systemic absorption of the drug. </a:t>
            </a:r>
          </a:p>
        </p:txBody>
      </p:sp>
      <p:sp>
        <p:nvSpPr>
          <p:cNvPr id="5" name="Rectangle 4"/>
          <p:cNvSpPr/>
          <p:nvPr/>
        </p:nvSpPr>
        <p:spPr>
          <a:xfrm>
            <a:off x="2265433" y="13252"/>
            <a:ext cx="2865913" cy="523220"/>
          </a:xfrm>
          <a:prstGeom prst="rect">
            <a:avLst/>
          </a:prstGeom>
        </p:spPr>
        <p:txBody>
          <a:bodyPr wrap="none">
            <a:spAutoFit/>
          </a:bodyPr>
          <a:lstStyle/>
          <a:p>
            <a:r>
              <a:rPr lang="en-US" sz="2800" i="1"/>
              <a:t>Biopharmaceutics</a:t>
            </a:r>
            <a:r>
              <a:rPr lang="en-US" sz="2800"/>
              <a:t> </a:t>
            </a:r>
            <a:endParaRPr lang="en-US" sz="2800" dirty="0"/>
          </a:p>
        </p:txBody>
      </p:sp>
    </p:spTree>
    <p:extLst>
      <p:ext uri="{BB962C8B-B14F-4D97-AF65-F5344CB8AC3E}">
        <p14:creationId xmlns:p14="http://schemas.microsoft.com/office/powerpoint/2010/main" val="78437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50" y="2706655"/>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27517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22667"/>
          <a:stretch/>
        </p:blipFill>
        <p:spPr>
          <a:xfrm>
            <a:off x="265244" y="3655771"/>
            <a:ext cx="8661400" cy="2406212"/>
          </a:xfrm>
          <a:prstGeom prst="rect">
            <a:avLst/>
          </a:prstGeom>
        </p:spPr>
      </p:pic>
      <p:sp>
        <p:nvSpPr>
          <p:cNvPr id="5" name="Oval 4"/>
          <p:cNvSpPr/>
          <p:nvPr/>
        </p:nvSpPr>
        <p:spPr>
          <a:xfrm rot="73700">
            <a:off x="5607638" y="3279273"/>
            <a:ext cx="1311403" cy="462031"/>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38568" t="37751" r="27963" b="6659"/>
          <a:stretch/>
        </p:blipFill>
        <p:spPr>
          <a:xfrm>
            <a:off x="4837119" y="1581678"/>
            <a:ext cx="1355938" cy="1115471"/>
          </a:xfrm>
          <a:prstGeom prst="rect">
            <a:avLst/>
          </a:prstGeom>
        </p:spPr>
      </p:pic>
      <p:sp>
        <p:nvSpPr>
          <p:cNvPr id="7" name="TextBox 6"/>
          <p:cNvSpPr txBox="1"/>
          <p:nvPr/>
        </p:nvSpPr>
        <p:spPr>
          <a:xfrm rot="20527552">
            <a:off x="2589754" y="2629674"/>
            <a:ext cx="1258803" cy="369332"/>
          </a:xfrm>
          <a:prstGeom prst="rect">
            <a:avLst/>
          </a:prstGeom>
          <a:noFill/>
        </p:spPr>
        <p:txBody>
          <a:bodyPr wrap="none" rtlCol="0">
            <a:spAutoFit/>
          </a:bodyPr>
          <a:lstStyle/>
          <a:p>
            <a:r>
              <a:rPr lang="en-US" b="1" dirty="0" smtClean="0"/>
              <a:t>Dissolution</a:t>
            </a:r>
            <a:endParaRPr lang="en-US" b="1" dirty="0"/>
          </a:p>
        </p:txBody>
      </p:sp>
      <p:cxnSp>
        <p:nvCxnSpPr>
          <p:cNvPr id="8" name="Straight Arrow Connector 7"/>
          <p:cNvCxnSpPr/>
          <p:nvPr/>
        </p:nvCxnSpPr>
        <p:spPr>
          <a:xfrm flipH="1">
            <a:off x="2280806" y="2822968"/>
            <a:ext cx="2351436" cy="67835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rot="20601252">
            <a:off x="2563455" y="2622502"/>
            <a:ext cx="1311403"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80806" y="3655771"/>
            <a:ext cx="1087563" cy="321787"/>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499949" y="4547326"/>
            <a:ext cx="1087563" cy="321787"/>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633399" y="3286439"/>
            <a:ext cx="1328571" cy="369332"/>
          </a:xfrm>
          <a:prstGeom prst="rect">
            <a:avLst/>
          </a:prstGeom>
          <a:noFill/>
        </p:spPr>
        <p:txBody>
          <a:bodyPr wrap="none" rtlCol="0">
            <a:spAutoFit/>
          </a:bodyPr>
          <a:lstStyle/>
          <a:p>
            <a:r>
              <a:rPr lang="en-US" b="1" dirty="0" smtClean="0"/>
              <a:t>Distribution</a:t>
            </a:r>
            <a:endParaRPr lang="en-US" b="1" dirty="0"/>
          </a:p>
        </p:txBody>
      </p:sp>
      <p:sp>
        <p:nvSpPr>
          <p:cNvPr id="13" name="Rectangle 12"/>
          <p:cNvSpPr/>
          <p:nvPr/>
        </p:nvSpPr>
        <p:spPr>
          <a:xfrm>
            <a:off x="918075" y="5945761"/>
            <a:ext cx="7428333" cy="461665"/>
          </a:xfrm>
          <a:prstGeom prst="rect">
            <a:avLst/>
          </a:prstGeom>
        </p:spPr>
        <p:txBody>
          <a:bodyPr wrap="square">
            <a:spAutoFit/>
          </a:bodyPr>
          <a:lstStyle/>
          <a:p>
            <a:r>
              <a:rPr lang="en-US" sz="2400" dirty="0">
                <a:solidFill>
                  <a:srgbClr val="FF0000"/>
                </a:solidFill>
              </a:rPr>
              <a:t>A general scheme describing this dynamic relationship</a:t>
            </a:r>
          </a:p>
        </p:txBody>
      </p:sp>
      <p:pic>
        <p:nvPicPr>
          <p:cNvPr id="14" name="Picture 13"/>
          <p:cNvPicPr>
            <a:picLocks noChangeAspect="1"/>
          </p:cNvPicPr>
          <p:nvPr/>
        </p:nvPicPr>
        <p:blipFill>
          <a:blip r:embed="rId5"/>
          <a:stretch>
            <a:fillRect/>
          </a:stretch>
        </p:blipFill>
        <p:spPr>
          <a:xfrm>
            <a:off x="265245" y="1011470"/>
            <a:ext cx="1624318" cy="2436477"/>
          </a:xfrm>
          <a:prstGeom prst="rect">
            <a:avLst/>
          </a:prstGeom>
        </p:spPr>
      </p:pic>
    </p:spTree>
    <p:extLst>
      <p:ext uri="{BB962C8B-B14F-4D97-AF65-F5344CB8AC3E}">
        <p14:creationId xmlns:p14="http://schemas.microsoft.com/office/powerpoint/2010/main" val="202209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991" y="954157"/>
            <a:ext cx="5425109" cy="5192831"/>
            <a:chOff x="2247900" y="1536700"/>
            <a:chExt cx="4648200" cy="4610288"/>
          </a:xfrm>
        </p:grpSpPr>
        <p:pic>
          <p:nvPicPr>
            <p:cNvPr id="4" name="Picture 3"/>
            <p:cNvPicPr>
              <a:picLocks noChangeAspect="1"/>
            </p:cNvPicPr>
            <p:nvPr/>
          </p:nvPicPr>
          <p:blipFill rotWithShape="1">
            <a:blip r:embed="rId3"/>
            <a:srcRect t="-2006" b="15367"/>
            <a:stretch/>
          </p:blipFill>
          <p:spPr>
            <a:xfrm>
              <a:off x="2247900" y="1536700"/>
              <a:ext cx="4648200" cy="4610288"/>
            </a:xfrm>
            <a:prstGeom prst="rect">
              <a:avLst/>
            </a:prstGeom>
          </p:spPr>
        </p:pic>
        <p:sp>
          <p:nvSpPr>
            <p:cNvPr id="5" name="Oval 4"/>
            <p:cNvSpPr/>
            <p:nvPr/>
          </p:nvSpPr>
          <p:spPr>
            <a:xfrm>
              <a:off x="5432502" y="1696825"/>
              <a:ext cx="725757"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17263" y="5634739"/>
              <a:ext cx="725757"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079752" y="3782136"/>
              <a:ext cx="725757"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36563" y="2710652"/>
              <a:ext cx="610090" cy="907106"/>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81153" y="3736454"/>
              <a:ext cx="725757"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130831" y="1885876"/>
            <a:ext cx="1219200" cy="2032000"/>
          </a:xfrm>
          <a:prstGeom prst="rect">
            <a:avLst/>
          </a:prstGeom>
        </p:spPr>
      </p:pic>
      <p:pic>
        <p:nvPicPr>
          <p:cNvPr id="11" name="Picture 10"/>
          <p:cNvPicPr>
            <a:picLocks noChangeAspect="1"/>
          </p:cNvPicPr>
          <p:nvPr/>
        </p:nvPicPr>
        <p:blipFill rotWithShape="1">
          <a:blip r:embed="rId5"/>
          <a:srcRect l="4320" r="16508"/>
          <a:stretch/>
        </p:blipFill>
        <p:spPr>
          <a:xfrm>
            <a:off x="6539814" y="4248703"/>
            <a:ext cx="2604186" cy="2463800"/>
          </a:xfrm>
          <a:prstGeom prst="rect">
            <a:avLst/>
          </a:prstGeom>
        </p:spPr>
      </p:pic>
    </p:spTree>
    <p:extLst>
      <p:ext uri="{BB962C8B-B14F-4D97-AF65-F5344CB8AC3E}">
        <p14:creationId xmlns:p14="http://schemas.microsoft.com/office/powerpoint/2010/main" val="172941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4643" y="675862"/>
            <a:ext cx="6149532" cy="5364408"/>
            <a:chOff x="2375975" y="1360714"/>
            <a:chExt cx="4648200" cy="4679555"/>
          </a:xfrm>
        </p:grpSpPr>
        <p:pic>
          <p:nvPicPr>
            <p:cNvPr id="6" name="Picture 5"/>
            <p:cNvPicPr>
              <a:picLocks noChangeAspect="1"/>
            </p:cNvPicPr>
            <p:nvPr/>
          </p:nvPicPr>
          <p:blipFill rotWithShape="1">
            <a:blip r:embed="rId3"/>
            <a:srcRect b="12060"/>
            <a:stretch/>
          </p:blipFill>
          <p:spPr>
            <a:xfrm>
              <a:off x="2375975" y="1360714"/>
              <a:ext cx="4648200" cy="4679555"/>
            </a:xfrm>
            <a:prstGeom prst="rect">
              <a:avLst/>
            </a:prstGeom>
          </p:spPr>
        </p:pic>
        <p:sp>
          <p:nvSpPr>
            <p:cNvPr id="7" name="Oval 6"/>
            <p:cNvSpPr/>
            <p:nvPr/>
          </p:nvSpPr>
          <p:spPr>
            <a:xfrm>
              <a:off x="2646877" y="1707497"/>
              <a:ext cx="1675643" cy="512249"/>
            </a:xfrm>
            <a:prstGeom prst="ellipse">
              <a:avLst/>
            </a:prstGeom>
            <a:solidFill>
              <a:srgbClr val="FFFF00">
                <a:alpha val="19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596764" y="4204710"/>
              <a:ext cx="725757" cy="512249"/>
            </a:xfrm>
            <a:prstGeom prst="ellipse">
              <a:avLst/>
            </a:prstGeom>
            <a:solidFill>
              <a:srgbClr val="FFFF00">
                <a:alpha val="19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10915" y="5378615"/>
              <a:ext cx="725757" cy="512249"/>
            </a:xfrm>
            <a:prstGeom prst="ellipse">
              <a:avLst/>
            </a:prstGeom>
            <a:solidFill>
              <a:srgbClr val="FFFF00">
                <a:alpha val="19000"/>
              </a:srgbClr>
            </a:solid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578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731" y="1481444"/>
            <a:ext cx="6062552" cy="523220"/>
          </a:xfrm>
          <a:prstGeom prst="rect">
            <a:avLst/>
          </a:prstGeom>
        </p:spPr>
        <p:txBody>
          <a:bodyPr wrap="none">
            <a:spAutoFit/>
          </a:bodyPr>
          <a:lstStyle/>
          <a:p>
            <a:r>
              <a:rPr lang="en-US" sz="2800" b="1" dirty="0">
                <a:solidFill>
                  <a:srgbClr val="FF0000"/>
                </a:solidFill>
              </a:rPr>
              <a:t>Drug Concentrations in Urine and Feces</a:t>
            </a:r>
            <a:endParaRPr lang="en-US" sz="2800" dirty="0">
              <a:solidFill>
                <a:srgbClr val="FF0000"/>
              </a:solidFill>
            </a:endParaRPr>
          </a:p>
        </p:txBody>
      </p:sp>
      <p:sp>
        <p:nvSpPr>
          <p:cNvPr id="3" name="Rectangle 2"/>
          <p:cNvSpPr/>
          <p:nvPr/>
        </p:nvSpPr>
        <p:spPr>
          <a:xfrm>
            <a:off x="634516" y="2327584"/>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a:t>Measurement of drug in urine is an indirect method to ascertain the bioavailability of a drug</a:t>
            </a:r>
          </a:p>
        </p:txBody>
      </p:sp>
      <p:sp>
        <p:nvSpPr>
          <p:cNvPr id="4" name="TextBox 3"/>
          <p:cNvSpPr txBox="1"/>
          <p:nvPr/>
        </p:nvSpPr>
        <p:spPr>
          <a:xfrm>
            <a:off x="2136580" y="3607086"/>
            <a:ext cx="31591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The rate and extent of drug excreted in the urine reflects the rate and extent of systemic drug absorption</a:t>
            </a:r>
          </a:p>
        </p:txBody>
      </p:sp>
      <p:sp>
        <p:nvSpPr>
          <p:cNvPr id="5" name="Rectangle 4"/>
          <p:cNvSpPr/>
          <p:nvPr/>
        </p:nvSpPr>
        <p:spPr>
          <a:xfrm>
            <a:off x="2920516" y="5187316"/>
            <a:ext cx="4572000" cy="120032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dirty="0"/>
              <a:t>Measurement of drug in feces may reflect drug that has not been absorbed after an oral dose or may reflect drug that has been expelled by biliary secretion after systemic absorption.</a:t>
            </a:r>
          </a:p>
        </p:txBody>
      </p:sp>
      <p:pic>
        <p:nvPicPr>
          <p:cNvPr id="6" name="Picture 5"/>
          <p:cNvPicPr>
            <a:picLocks noChangeAspect="1"/>
          </p:cNvPicPr>
          <p:nvPr/>
        </p:nvPicPr>
        <p:blipFill>
          <a:blip r:embed="rId2"/>
          <a:stretch>
            <a:fillRect/>
          </a:stretch>
        </p:blipFill>
        <p:spPr>
          <a:xfrm>
            <a:off x="6324921" y="2529229"/>
            <a:ext cx="2689518" cy="2069668"/>
          </a:xfrm>
          <a:prstGeom prst="rect">
            <a:avLst/>
          </a:prstGeom>
        </p:spPr>
      </p:pic>
      <p:pic>
        <p:nvPicPr>
          <p:cNvPr id="7" name="Picture 6"/>
          <p:cNvPicPr>
            <a:picLocks noChangeAspect="1"/>
          </p:cNvPicPr>
          <p:nvPr/>
        </p:nvPicPr>
        <p:blipFill rotWithShape="1">
          <a:blip r:embed="rId3"/>
          <a:srcRect l="3406" t="11510" r="2434" b="7657"/>
          <a:stretch/>
        </p:blipFill>
        <p:spPr>
          <a:xfrm>
            <a:off x="1" y="4963454"/>
            <a:ext cx="2774952" cy="1599735"/>
          </a:xfrm>
          <a:prstGeom prst="rect">
            <a:avLst/>
          </a:prstGeom>
        </p:spPr>
      </p:pic>
    </p:spTree>
    <p:extLst>
      <p:ext uri="{BB962C8B-B14F-4D97-AF65-F5344CB8AC3E}">
        <p14:creationId xmlns:p14="http://schemas.microsoft.com/office/powerpoint/2010/main" val="148512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350" y="742759"/>
            <a:ext cx="3924216" cy="461665"/>
          </a:xfrm>
          <a:prstGeom prst="rect">
            <a:avLst/>
          </a:prstGeom>
        </p:spPr>
        <p:txBody>
          <a:bodyPr wrap="none">
            <a:spAutoFit/>
          </a:bodyPr>
          <a:lstStyle/>
          <a:p>
            <a:r>
              <a:rPr lang="en-US" sz="2400" b="1" dirty="0"/>
              <a:t>Drug Concentrations in Saliva</a:t>
            </a:r>
            <a:endParaRPr lang="en-US" sz="2400" dirty="0"/>
          </a:p>
        </p:txBody>
      </p:sp>
      <p:pic>
        <p:nvPicPr>
          <p:cNvPr id="3" name="Picture 2"/>
          <p:cNvPicPr>
            <a:picLocks noChangeAspect="1"/>
          </p:cNvPicPr>
          <p:nvPr/>
        </p:nvPicPr>
        <p:blipFill>
          <a:blip r:embed="rId2"/>
          <a:stretch>
            <a:fillRect/>
          </a:stretch>
        </p:blipFill>
        <p:spPr>
          <a:xfrm>
            <a:off x="3386656" y="2125607"/>
            <a:ext cx="5080000" cy="3810000"/>
          </a:xfrm>
          <a:prstGeom prst="rect">
            <a:avLst/>
          </a:prstGeom>
        </p:spPr>
      </p:pic>
      <p:pic>
        <p:nvPicPr>
          <p:cNvPr id="4" name="Picture 3"/>
          <p:cNvPicPr>
            <a:picLocks noChangeAspect="1"/>
          </p:cNvPicPr>
          <p:nvPr/>
        </p:nvPicPr>
        <p:blipFill>
          <a:blip r:embed="rId3"/>
          <a:stretch>
            <a:fillRect/>
          </a:stretch>
        </p:blipFill>
        <p:spPr>
          <a:xfrm>
            <a:off x="267485" y="3216210"/>
            <a:ext cx="2919505" cy="2919505"/>
          </a:xfrm>
          <a:prstGeom prst="rect">
            <a:avLst/>
          </a:prstGeom>
        </p:spPr>
      </p:pic>
    </p:spTree>
    <p:extLst>
      <p:ext uri="{BB962C8B-B14F-4D97-AF65-F5344CB8AC3E}">
        <p14:creationId xmlns:p14="http://schemas.microsoft.com/office/powerpoint/2010/main" val="124027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81877" y="1179443"/>
            <a:ext cx="6543093" cy="2228574"/>
          </a:xfrm>
          <a:prstGeom prst="rect">
            <a:avLst/>
          </a:prstGeom>
        </p:spPr>
      </p:pic>
      <p:sp>
        <p:nvSpPr>
          <p:cNvPr id="3" name="Rectangle 2"/>
          <p:cNvSpPr/>
          <p:nvPr/>
        </p:nvSpPr>
        <p:spPr>
          <a:xfrm>
            <a:off x="665710" y="4134616"/>
            <a:ext cx="7590394" cy="923330"/>
          </a:xfrm>
          <a:prstGeom prst="rect">
            <a:avLst/>
          </a:prstGeom>
        </p:spPr>
        <p:txBody>
          <a:bodyPr wrap="square">
            <a:spAutoFit/>
          </a:bodyPr>
          <a:lstStyle/>
          <a:p>
            <a:r>
              <a:rPr lang="en-US" dirty="0"/>
              <a:t>Tank with a constant volume of fluid equilibrated with drug. The volume of the fluid is 1.0 L. The fluid outlet is 10 mL/min. The fraction of drug removed per unit of time is 10/1000, or 0.01 </a:t>
            </a:r>
            <a:r>
              <a:rPr lang="en-US" dirty="0" smtClean="0"/>
              <a:t>min</a:t>
            </a:r>
            <a:r>
              <a:rPr lang="en-US" baseline="30000" dirty="0" smtClean="0"/>
              <a:t>1</a:t>
            </a:r>
            <a:r>
              <a:rPr lang="en-US" dirty="0"/>
              <a:t>.</a:t>
            </a:r>
          </a:p>
        </p:txBody>
      </p:sp>
    </p:spTree>
    <p:extLst>
      <p:ext uri="{BB962C8B-B14F-4D97-AF65-F5344CB8AC3E}">
        <p14:creationId xmlns:p14="http://schemas.microsoft.com/office/powerpoint/2010/main" val="50902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196" y="0"/>
            <a:ext cx="3462807" cy="523220"/>
          </a:xfrm>
          <a:prstGeom prst="rect">
            <a:avLst/>
          </a:prstGeom>
        </p:spPr>
        <p:txBody>
          <a:bodyPr wrap="none">
            <a:spAutoFit/>
          </a:bodyPr>
          <a:lstStyle/>
          <a:p>
            <a:r>
              <a:rPr lang="en-US" sz="2800" b="1" dirty="0"/>
              <a:t>Compartment Models</a:t>
            </a:r>
            <a:endParaRPr lang="en-US" sz="2800"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b="10380"/>
          <a:stretch/>
        </p:blipFill>
        <p:spPr>
          <a:xfrm>
            <a:off x="1417879" y="713510"/>
            <a:ext cx="5261217" cy="6026038"/>
          </a:xfrm>
          <a:prstGeom prst="rect">
            <a:avLst/>
          </a:prstGeom>
        </p:spPr>
      </p:pic>
    </p:spTree>
    <p:extLst>
      <p:ext uri="{BB962C8B-B14F-4D97-AF65-F5344CB8AC3E}">
        <p14:creationId xmlns:p14="http://schemas.microsoft.com/office/powerpoint/2010/main" val="1710563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College of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Presentation9</Template>
  <TotalTime>3370</TotalTime>
  <Words>898</Words>
  <Application>Microsoft Macintosh PowerPoint</Application>
  <PresentationFormat>On-screen Show (4:3)</PresentationFormat>
  <Paragraphs>76</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ＭＳ Ｐゴシック</vt:lpstr>
      <vt:lpstr>Arial</vt:lpstr>
      <vt:lpstr>College of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BIOPHARMACEUTICS CLASSIFICATION SYSTEM “BCS”</vt:lpstr>
      <vt:lpstr>Biowaiver</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Mohammed Sabbar</cp:lastModifiedBy>
  <cp:revision>57</cp:revision>
  <dcterms:created xsi:type="dcterms:W3CDTF">2016-10-04T16:54:09Z</dcterms:created>
  <dcterms:modified xsi:type="dcterms:W3CDTF">2018-12-28T20:45:47Z</dcterms:modified>
</cp:coreProperties>
</file>